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7"/>
  </p:sldMasterIdLst>
  <p:notesMasterIdLst>
    <p:notesMasterId r:id="rId44"/>
  </p:notesMasterIdLst>
  <p:handoutMasterIdLst>
    <p:handoutMasterId r:id="rId45"/>
  </p:handoutMasterIdLst>
  <p:sldIdLst>
    <p:sldId id="631" r:id="rId18"/>
    <p:sldId id="745" r:id="rId19"/>
    <p:sldId id="811" r:id="rId20"/>
    <p:sldId id="810" r:id="rId21"/>
    <p:sldId id="809" r:id="rId22"/>
    <p:sldId id="812" r:id="rId23"/>
    <p:sldId id="793" r:id="rId24"/>
    <p:sldId id="801" r:id="rId25"/>
    <p:sldId id="804" r:id="rId26"/>
    <p:sldId id="794" r:id="rId27"/>
    <p:sldId id="806" r:id="rId28"/>
    <p:sldId id="795" r:id="rId29"/>
    <p:sldId id="803" r:id="rId30"/>
    <p:sldId id="796" r:id="rId31"/>
    <p:sldId id="805" r:id="rId32"/>
    <p:sldId id="797" r:id="rId33"/>
    <p:sldId id="802" r:id="rId34"/>
    <p:sldId id="798" r:id="rId35"/>
    <p:sldId id="807" r:id="rId36"/>
    <p:sldId id="813" r:id="rId37"/>
    <p:sldId id="814" r:id="rId38"/>
    <p:sldId id="799" r:id="rId39"/>
    <p:sldId id="808" r:id="rId40"/>
    <p:sldId id="800" r:id="rId41"/>
    <p:sldId id="759" r:id="rId42"/>
    <p:sldId id="258" r:id="rId43"/>
  </p:sldIdLst>
  <p:sldSz cx="12192000" cy="6858000"/>
  <p:notesSz cx="9926638" cy="6797675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81011685-5EC9-477E-8605-20FB1009BD28}">
          <p14:sldIdLst>
            <p14:sldId id="631"/>
          </p14:sldIdLst>
        </p14:section>
        <p14:section name="ÚVOD" id="{9389ADEA-27A3-4EDB-84B1-8E8CB22C7237}">
          <p14:sldIdLst>
            <p14:sldId id="745"/>
            <p14:sldId id="811"/>
            <p14:sldId id="810"/>
            <p14:sldId id="809"/>
            <p14:sldId id="812"/>
            <p14:sldId id="793"/>
            <p14:sldId id="801"/>
            <p14:sldId id="804"/>
            <p14:sldId id="794"/>
            <p14:sldId id="806"/>
            <p14:sldId id="795"/>
            <p14:sldId id="803"/>
            <p14:sldId id="796"/>
            <p14:sldId id="805"/>
            <p14:sldId id="797"/>
            <p14:sldId id="802"/>
            <p14:sldId id="798"/>
            <p14:sldId id="807"/>
            <p14:sldId id="813"/>
            <p14:sldId id="814"/>
            <p14:sldId id="799"/>
            <p14:sldId id="808"/>
            <p14:sldId id="800"/>
            <p14:sldId id="759"/>
          </p14:sldIdLst>
        </p14:section>
        <p14:section name="ZAVER" id="{C31A994C-0ABE-402E-9734-3FCD98B21225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E6E6E6"/>
    <a:srgbClr val="C7CCD1"/>
    <a:srgbClr val="008200"/>
    <a:srgbClr val="5FBB45"/>
    <a:srgbClr val="C0CDA5"/>
    <a:srgbClr val="62BA49"/>
    <a:srgbClr val="8DC63F"/>
    <a:srgbClr val="FFFFFF"/>
    <a:srgbClr val="A7A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Svetlý štý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vetlý štýl 1 - zvýrazneni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Svetlý štýl 3 - zvýrazneni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7" autoAdjust="0"/>
    <p:restoredTop sz="81919" autoAdjust="0"/>
  </p:normalViewPr>
  <p:slideViewPr>
    <p:cSldViewPr>
      <p:cViewPr varScale="1">
        <p:scale>
          <a:sx n="96" d="100"/>
          <a:sy n="96" d="100"/>
        </p:scale>
        <p:origin x="566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9" d="100"/>
          <a:sy n="129" d="100"/>
        </p:scale>
        <p:origin x="2083" y="10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2.xml"/><Relationship Id="rId11" Type="http://schemas.openxmlformats.org/officeDocument/2006/relationships/customXml" Target="../customXml/item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theme" Target="theme/theme1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1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presProps" Target="pres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B2237-D010-4168-89D1-B6176294A696}" type="datetimeFigureOut">
              <a:rPr lang="sk-SK" smtClean="0"/>
              <a:t>18. 5. 2025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A4C06-4D9A-46F4-9330-5F08D304DAF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0592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11819-1364-44C6-83F4-71BCE7870778}" type="datetimeFigureOut">
              <a:rPr lang="sk-SK" smtClean="0"/>
              <a:t>18. 5. 2025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4539E-3727-4FA6-BCFA-C9FFE77BC5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304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noProof="0" dirty="0"/>
              <a:t>Verziu 11.00, jej vylepšenia od verzie 9.60, som prezentoval na iNGs Info Dni v máji 2023.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3115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A570B-458E-1B83-D257-4C9ECE449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BDF295C-4BD4-001A-66C6-C4C6C7B9B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9B29F906-4169-F521-1CA5-28A205C54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A193E93-69BD-F25A-3BB9-EFF0EB146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36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5686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C71C2-17FC-C0AB-38F5-F72A8D7D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07B7685-B83F-E193-6B38-65326EB76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CF5C8D1C-06ED-83DC-5540-5D521400E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9AC1731-351C-DD73-E670-CFC758E1B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1539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7015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A4E8B-F2DD-C7B8-1ED6-EB8535BBE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6FB9FC6-131A-71CE-904E-5A7CD6647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F5DFFB0D-E43A-4855-2912-517338D14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noProof="0" dirty="0"/>
              <a:t>Chceme zistiť bližšie info o parcele č. 4830/2</a:t>
            </a:r>
          </a:p>
          <a:p>
            <a:r>
              <a:rPr lang="sk-SK" noProof="0" dirty="0"/>
              <a:t>Nástroj "Info z </a:t>
            </a:r>
            <a:r>
              <a:rPr lang="sk-SK" noProof="0" dirty="0" err="1"/>
              <a:t>batabázy</a:t>
            </a:r>
            <a:r>
              <a:rPr lang="sk-SK" noProof="0" dirty="0"/>
              <a:t>" nám poskytne info napr. o: vlastníkovi, výmere, č. LV atď.</a:t>
            </a:r>
          </a:p>
          <a:p>
            <a:r>
              <a:rPr lang="sk-SK" noProof="0" dirty="0"/>
              <a:t>Nástroj "Poznámky z Listu Vlastníctva" nám môže poskytnúť ďalšie info, napr.: titul nadobudnutia.</a:t>
            </a:r>
          </a:p>
          <a:p>
            <a:r>
              <a:rPr lang="sk-SK" noProof="0" dirty="0"/>
              <a:t>Do súboru export.csv môžeme nahliadnuť cez Náhľad.</a:t>
            </a:r>
          </a:p>
          <a:p>
            <a:r>
              <a:rPr lang="sk-SK" noProof="0" dirty="0"/>
              <a:t>Ak by sme mali záujem aj aj o ďalšie info, napr. info o ťarche, necháme súbor export.csv vytvoriť ešte raz.</a:t>
            </a:r>
          </a:p>
          <a:p>
            <a:r>
              <a:rPr lang="sk-SK" noProof="0" dirty="0"/>
              <a:t>Teraz by však už pre zobrazenie jeho obsahu bolo vhodnejšie použiť apl. Excel.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0BD79CE-FC05-6780-153F-526EF105E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0245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0528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5129-2B10-5EFE-433D-25426BB8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04B656FE-E6DB-2EED-7E3E-5E9717538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8EDAECB3-62CC-9C07-8511-ED43B164A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FA2EA39-2000-B2E3-D960-539273D896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599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2163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57BC7-5BD6-A551-0F6D-4D79DE332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B645048-5E8A-4747-6EE5-78A701456B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9AE5C40B-C823-B003-BC9C-F38D5E27C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9BD6AA0-A31B-4F71-6B47-26C613F8A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6614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132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noProof="0" dirty="0"/>
              <a:t>Prezentácie nových iNGs_Geo ver. 11.70 nástrojov som vyrobil v prostredí OCMPV 2024. Lebo PD už v Bentley ponuke nie je, najbližšie (funkčne aj cenovo) k PD je OCMPV.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2407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D6679-5E3A-E204-1702-7F8A344E3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4EEE3C2B-754F-8E7B-B4AD-D0B28FFBD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925268E-884E-EDFE-0298-E42B4EDD6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 kresbe máme projektovanú os, ktorá je vykreslená v 2D v rovine XY Z=0.</a:t>
            </a:r>
          </a:p>
          <a:p>
            <a:r>
              <a:rPr lang="sk-SK" dirty="0"/>
              <a:t>V kresbe máme tiež zamerané hrany cestného telesa ktoré sú vykreslené v 3D, jednou z 3D čiar je aj zameraná 3D os komunikácie.</a:t>
            </a:r>
          </a:p>
          <a:p>
            <a:r>
              <a:rPr lang="sk-SK" dirty="0"/>
              <a:t>V kresbe je tiež viacero priečnych rezov. Úlohou je umiestniť priečne rezy do priestoru. Vylepšený nástroj toto dokáže dvoma spôsobmi: </a:t>
            </a:r>
          </a:p>
          <a:p>
            <a:pPr marL="171450" indent="-171450">
              <a:buFontTx/>
              <a:buChar char="-"/>
            </a:pPr>
            <a:r>
              <a:rPr lang="sk-SK" dirty="0"/>
              <a:t>pri prvom je treba pre každý rez zadať zrovnávaciu rovinu a potom identifikovať 2D projektovanú os,</a:t>
            </a:r>
          </a:p>
          <a:p>
            <a:pPr marL="171450" indent="-171450">
              <a:buFontTx/>
              <a:buChar char="-"/>
            </a:pPr>
            <a:r>
              <a:rPr lang="sk-SK" dirty="0"/>
              <a:t>pri druhom spôsobe stačí identifikovať 3D os, zrovnávaciu rovinu zadávať netreba.</a:t>
            </a:r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C8331E3-0681-3121-BEA8-FE28E867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3025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462AA-9031-3062-A950-7DDED305D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C4EF6-F56B-D814-32AC-F10966126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0C3BC0-768A-1AF7-57AE-1489D5694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6BF7B-8B59-14B6-BF0F-1A1BDDFB8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24036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BFA07-08C7-B235-F241-D52D872B9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FF6D154-8481-0A1A-5105-633AE232F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9933E5AF-E55B-2CAA-C056-BFE6B23CC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DC712B1-B8AB-7184-19CA-27123A5D6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01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8467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96121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noProof="0" dirty="0"/>
              <a:t>Verzia 11.70 bude dostupná v priebehu mesiaca jún 2025.</a:t>
            </a:r>
          </a:p>
          <a:p>
            <a:r>
              <a:rPr lang="sk-SK" noProof="0" dirty="0"/>
              <a:t>Info bude na iNGs web stránke a existujúcich používateľov budem info aj emailom.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5238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946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B0FBC-5817-0509-28C2-53252ABAE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BA661AA-5C88-D1F0-75D1-418D4BE23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3EE6FF7-9613-2FE7-D807-4BE15F642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Tento nástroj pribudol vo verzii 10.30 ale keďže som ho doteraz neprezentoval...</a:t>
            </a:r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6FC1715-07B9-9D9A-02BA-ED1908310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320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E5491-8812-0298-29E8-2256AB9D9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B05D10-5860-A6B3-6A0A-F5B5D8CBA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FD3FB-DB08-03F7-43BE-03143FC98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139C-0778-EE3F-2F94-9225471E1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0449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34929-F185-59E7-93DE-1A1200DCF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F11B39A0-D847-5791-0DD9-DF50F7F7C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6E53357-C6C6-B790-22B6-2DB2248A5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dirty="0"/>
              <a:t>Tento nástroj pribudol vo verzii 10.30 ale keďže som ho doteraz neprezentoval...</a:t>
            </a:r>
            <a:endParaRPr lang="en-US" dirty="0"/>
          </a:p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AFD0AA2-D327-37A8-F28D-60628378C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456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2A58A-C2A0-F190-6B34-816739A7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B4A00-26C5-833F-23E0-D402CBDC9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14C9B1-5B60-492B-5C63-B22E4AC7E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E8814-6A2C-6947-7186-383A0A4E84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9285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B6AE2-5A71-3EA6-1A08-916B29437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7E95039-1FE9-9212-76B1-A83226DD7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30CC980-8ADD-B5E6-7850-AAFABDE51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EB1950C-CEEB-45CC-5693-BFBDFA666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6887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7DF81-F336-F54B-642C-22CB5A1BA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55872BC-DE4A-2A54-9C0C-13D5ABCAC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94EB7624-B801-010D-5722-5DFFDCC66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64EA8A-35EE-9547-CDE7-63235C5A6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2905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4539E-3727-4FA6-BCFA-C9FFE77BC51C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2367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415480" y="1916832"/>
            <a:ext cx="8683013" cy="1470025"/>
          </a:xfrm>
          <a:prstGeom prst="rect">
            <a:avLst/>
          </a:prstGeom>
        </p:spPr>
        <p:txBody>
          <a:bodyPr anchor="ctr"/>
          <a:lstStyle>
            <a:lvl1pPr>
              <a:defRPr sz="4800">
                <a:latin typeface="Univers" panose="020B0503020202020204" pitchFamily="34" charset="0"/>
                <a:ea typeface="Microsoft Sans Serif" panose="020B06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15480" y="4869160"/>
            <a:ext cx="8568952" cy="124854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>
                <a:solidFill>
                  <a:schemeClr val="bg1">
                    <a:lumMod val="65000"/>
                  </a:schemeClr>
                </a:solidFill>
                <a:latin typeface="Univers" panose="020B05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err="1">
                <a:solidFill>
                  <a:schemeClr val="tx1"/>
                </a:solidFill>
              </a:rPr>
              <a:t>aaa</a:t>
            </a:r>
            <a:endParaRPr lang="sk-SK">
              <a:solidFill>
                <a:schemeClr val="tx1"/>
              </a:solidFill>
            </a:endParaRPr>
          </a:p>
        </p:txBody>
      </p:sp>
      <p:sp>
        <p:nvSpPr>
          <p:cNvPr id="8" name="Obdĺžnik 7"/>
          <p:cNvSpPr/>
          <p:nvPr userDrawn="1"/>
        </p:nvSpPr>
        <p:spPr>
          <a:xfrm>
            <a:off x="0" y="0"/>
            <a:ext cx="527381" cy="14847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7" name="Obdĺžnik 6"/>
          <p:cNvSpPr/>
          <p:nvPr userDrawn="1"/>
        </p:nvSpPr>
        <p:spPr>
          <a:xfrm>
            <a:off x="0" y="0"/>
            <a:ext cx="815413" cy="19888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D5E71-005C-3F74-6536-E3B33E30B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736" y="-434477"/>
            <a:ext cx="1415480" cy="142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16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34703" y="1556792"/>
            <a:ext cx="11247697" cy="475252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Univers" panose="020B0503020202020204" pitchFamily="34" charset="0"/>
              </a:defRPr>
            </a:lvl1pPr>
            <a:lvl2pPr>
              <a:defRPr sz="2400">
                <a:latin typeface="Univers" panose="020B0503020202020204" pitchFamily="34" charset="0"/>
              </a:defRPr>
            </a:lvl2pPr>
            <a:lvl3pPr>
              <a:defRPr sz="2000">
                <a:latin typeface="Univers" panose="020B0503020202020204" pitchFamily="34" charset="0"/>
              </a:defRPr>
            </a:lvl3pPr>
            <a:lvl4pPr>
              <a:defRPr sz="1800">
                <a:latin typeface="Univers" panose="020B0503020202020204" pitchFamily="34" charset="0"/>
              </a:defRPr>
            </a:lvl4pPr>
            <a:lvl5pPr>
              <a:defRPr sz="1800">
                <a:latin typeface="Univers" panose="020B0503020202020204" pitchFamily="34" charset="0"/>
              </a:defRPr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03" y="170892"/>
            <a:ext cx="11247697" cy="1143000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chemeClr val="accent3">
                    <a:lumMod val="75000"/>
                  </a:schemeClr>
                </a:solidFill>
                <a:latin typeface="Univers" panose="020B0503020202020204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 txBox="1">
            <a:spLocks/>
          </p:cNvSpPr>
          <p:nvPr userDrawn="1"/>
        </p:nvSpPr>
        <p:spPr>
          <a:xfrm>
            <a:off x="11551920" y="6544319"/>
            <a:ext cx="583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10000"/>
                  </a:schemeClr>
                </a:solidFill>
                <a:latin typeface="Segoe UI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fld id="{C2441239-553E-4F4C-85A9-3CE96AE9774C}" type="slidenum">
              <a:rPr kumimoji="0" lang="sk-SK" sz="1100" b="0" i="0" u="none" strike="noStrike" kern="1200" cap="none" spc="3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47 CondensedLight" panose="020B0706030503050204" pitchFamily="34" charset="0"/>
                <a:ea typeface="Segoe UI Black" panose="020B0A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sk-SK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93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BDB9B8-ED1F-BA6F-0A8E-770399AC3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847" y="71415"/>
            <a:ext cx="1415480" cy="1428897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34703" y="1556792"/>
            <a:ext cx="11247697" cy="475252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Univers" panose="020B0503020202020204" pitchFamily="34" charset="0"/>
              </a:defRPr>
            </a:lvl1pPr>
            <a:lvl2pPr>
              <a:defRPr sz="2400">
                <a:latin typeface="Univers" panose="020B0503020202020204" pitchFamily="34" charset="0"/>
              </a:defRPr>
            </a:lvl2pPr>
            <a:lvl3pPr>
              <a:defRPr sz="2000">
                <a:latin typeface="Univers" panose="020B0503020202020204" pitchFamily="34" charset="0"/>
              </a:defRPr>
            </a:lvl3pPr>
            <a:lvl4pPr>
              <a:defRPr sz="1800">
                <a:latin typeface="Univers" panose="020B0503020202020204" pitchFamily="34" charset="0"/>
              </a:defRPr>
            </a:lvl4pPr>
            <a:lvl5pPr>
              <a:defRPr sz="1800">
                <a:latin typeface="Univers" panose="020B0503020202020204" pitchFamily="34" charset="0"/>
              </a:defRPr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03" y="170892"/>
            <a:ext cx="11247697" cy="1143000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chemeClr val="accent3">
                    <a:lumMod val="75000"/>
                  </a:schemeClr>
                </a:solidFill>
                <a:latin typeface="Univers" panose="020B0503020202020204" pitchFamily="34" charset="0"/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 txBox="1">
            <a:spLocks/>
          </p:cNvSpPr>
          <p:nvPr userDrawn="1"/>
        </p:nvSpPr>
        <p:spPr>
          <a:xfrm>
            <a:off x="11551920" y="6544319"/>
            <a:ext cx="583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10000"/>
                  </a:schemeClr>
                </a:solidFill>
                <a:latin typeface="Segoe UI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fld id="{C2441239-553E-4F4C-85A9-3CE96AE9774C}" type="slidenum">
              <a:rPr kumimoji="0" lang="sk-SK" sz="1100" b="0" i="0" u="none" strike="noStrike" kern="1200" cap="none" spc="3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47 CondensedLight" panose="020B0706030503050204" pitchFamily="34" charset="0"/>
                <a:ea typeface="Segoe UI Black" panose="020B0A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sk-SK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25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FFA099-1722-6905-16DC-B859ECCBB7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847" y="71415"/>
            <a:ext cx="1415480" cy="1428897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34703" y="1556792"/>
            <a:ext cx="6625393" cy="4752528"/>
          </a:xfrm>
          <a:prstGeom prst="rect">
            <a:avLst/>
          </a:prstGeom>
        </p:spPr>
        <p:txBody>
          <a:bodyPr/>
          <a:lstStyle>
            <a:lvl1pPr>
              <a:defRPr lang="sk-SK" sz="2800" dirty="0">
                <a:latin typeface="Univers" panose="020B0503020202020204" pitchFamily="34" charset="0"/>
              </a:defRPr>
            </a:lvl1pPr>
            <a:lvl2pPr>
              <a:defRPr lang="sk-SK" sz="2400" dirty="0">
                <a:latin typeface="Univers" panose="020B0503020202020204" pitchFamily="34" charset="0"/>
              </a:defRPr>
            </a:lvl2pPr>
            <a:lvl3pPr>
              <a:defRPr lang="sk-SK" sz="2000" dirty="0">
                <a:latin typeface="Univers" panose="020B0503020202020204" pitchFamily="34" charset="0"/>
              </a:defRPr>
            </a:lvl3pPr>
            <a:lvl4pPr>
              <a:defRPr lang="sk-SK" sz="1800" dirty="0">
                <a:latin typeface="Univers" panose="020B0503020202020204" pitchFamily="34" charset="0"/>
              </a:defRPr>
            </a:lvl4pPr>
            <a:lvl5pPr>
              <a:defRPr lang="sk-SK" sz="1800" dirty="0">
                <a:latin typeface="Univers" panose="020B0503020202020204" pitchFamily="34" charset="0"/>
              </a:defRPr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03" y="170892"/>
            <a:ext cx="11247697" cy="1143000"/>
          </a:xfrm>
          <a:prstGeom prst="rect">
            <a:avLst/>
          </a:prstGeom>
        </p:spPr>
        <p:txBody>
          <a:bodyPr anchor="ctr"/>
          <a:lstStyle>
            <a:lvl1pPr>
              <a:defRPr lang="sk-SK" sz="4400" dirty="0">
                <a:solidFill>
                  <a:schemeClr val="accent3">
                    <a:lumMod val="75000"/>
                  </a:schemeClr>
                </a:solidFill>
                <a:latin typeface="Univers" panose="020B0503020202020204" pitchFamily="34" charset="0"/>
              </a:defRPr>
            </a:lvl1pPr>
          </a:lstStyle>
          <a:p>
            <a:pPr lvl="0"/>
            <a:endParaRPr lang="sk-SK"/>
          </a:p>
        </p:txBody>
      </p:sp>
      <p:sp>
        <p:nvSpPr>
          <p:cNvPr id="6" name="Zástupný symbol čísla snímky 5"/>
          <p:cNvSpPr txBox="1">
            <a:spLocks/>
          </p:cNvSpPr>
          <p:nvPr userDrawn="1"/>
        </p:nvSpPr>
        <p:spPr>
          <a:xfrm>
            <a:off x="11551920" y="6544319"/>
            <a:ext cx="583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10000"/>
                  </a:schemeClr>
                </a:solidFill>
                <a:latin typeface="Segoe UI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fld id="{C2441239-553E-4F4C-85A9-3CE96AE9774C}" type="slidenum">
              <a:rPr kumimoji="0" lang="sk-SK" sz="1100" b="0" i="0" u="none" strike="noStrike" kern="1200" cap="none" spc="3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Univers 47 CondensedLight" panose="020B0706030503050204" pitchFamily="34" charset="0"/>
                <a:ea typeface="Segoe UI Black" panose="020B0A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sk-SK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Zástupný symbol obsahu 2">
            <a:extLst>
              <a:ext uri="{FF2B5EF4-FFF2-40B4-BE49-F238E27FC236}">
                <a16:creationId xmlns:a16="http://schemas.microsoft.com/office/drawing/2014/main" id="{F78F289E-2757-4D8B-ADD8-1599D99EB78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61200" y="1556791"/>
            <a:ext cx="4521200" cy="47179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Univers" panose="020B0503020202020204" pitchFamily="34" charset="0"/>
              </a:defRPr>
            </a:lvl1pPr>
          </a:lstStyle>
          <a:p>
            <a:pPr lvl="0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803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34703" y="1556792"/>
            <a:ext cx="6625393" cy="4752528"/>
          </a:xfrm>
          <a:prstGeom prst="rect">
            <a:avLst/>
          </a:prstGeom>
        </p:spPr>
        <p:txBody>
          <a:bodyPr/>
          <a:lstStyle>
            <a:lvl1pPr>
              <a:defRPr lang="sk-SK" sz="2800" dirty="0">
                <a:latin typeface="Univers" panose="020B0503020202020204" pitchFamily="34" charset="0"/>
              </a:defRPr>
            </a:lvl1pPr>
            <a:lvl2pPr>
              <a:defRPr lang="sk-SK" sz="2400" dirty="0">
                <a:latin typeface="Univers" panose="020B0503020202020204" pitchFamily="34" charset="0"/>
              </a:defRPr>
            </a:lvl2pPr>
            <a:lvl3pPr>
              <a:defRPr lang="sk-SK" sz="2000" dirty="0">
                <a:latin typeface="Univers" panose="020B0503020202020204" pitchFamily="34" charset="0"/>
              </a:defRPr>
            </a:lvl3pPr>
            <a:lvl4pPr>
              <a:defRPr lang="sk-SK" sz="1800" dirty="0">
                <a:latin typeface="Univers" panose="020B0503020202020204" pitchFamily="34" charset="0"/>
              </a:defRPr>
            </a:lvl4pPr>
            <a:lvl5pPr>
              <a:defRPr lang="sk-SK" sz="1800" dirty="0">
                <a:latin typeface="Univers" panose="020B0503020202020204" pitchFamily="34" charset="0"/>
              </a:defRPr>
            </a:lvl5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703" y="170892"/>
            <a:ext cx="11247697" cy="1143000"/>
          </a:xfrm>
          <a:prstGeom prst="rect">
            <a:avLst/>
          </a:prstGeom>
        </p:spPr>
        <p:txBody>
          <a:bodyPr anchor="ctr"/>
          <a:lstStyle>
            <a:lvl1pPr>
              <a:defRPr lang="sk-SK" sz="4400" dirty="0">
                <a:solidFill>
                  <a:schemeClr val="accent3">
                    <a:lumMod val="75000"/>
                  </a:schemeClr>
                </a:solidFill>
                <a:latin typeface="Univers" panose="020B0503020202020204" pitchFamily="34" charset="0"/>
              </a:defRPr>
            </a:lvl1pPr>
          </a:lstStyle>
          <a:p>
            <a:pPr lvl="0"/>
            <a:endParaRPr lang="sk-SK"/>
          </a:p>
        </p:txBody>
      </p:sp>
      <p:sp>
        <p:nvSpPr>
          <p:cNvPr id="6" name="Zástupný symbol čísla snímky 5"/>
          <p:cNvSpPr txBox="1">
            <a:spLocks/>
          </p:cNvSpPr>
          <p:nvPr userDrawn="1"/>
        </p:nvSpPr>
        <p:spPr>
          <a:xfrm>
            <a:off x="11551920" y="6544319"/>
            <a:ext cx="583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10000"/>
                  </a:schemeClr>
                </a:solidFill>
                <a:latin typeface="Segoe UI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fld id="{C2441239-553E-4F4C-85A9-3CE96AE9774C}" type="slidenum">
              <a:rPr kumimoji="0" lang="sk-SK" sz="1100" b="0" i="0" u="none" strike="noStrike" kern="1200" cap="none" spc="30" normalizeH="0" baseline="0" noProof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Univers 47 CondensedLight" panose="020B0706030503050204" pitchFamily="34" charset="0"/>
                <a:ea typeface="Segoe UI Black" panose="020B0A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sk-SK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Zástupný symbol obsahu 2">
            <a:extLst>
              <a:ext uri="{FF2B5EF4-FFF2-40B4-BE49-F238E27FC236}">
                <a16:creationId xmlns:a16="http://schemas.microsoft.com/office/drawing/2014/main" id="{F78F289E-2757-4D8B-ADD8-1599D99EB78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61200" y="1556791"/>
            <a:ext cx="4521200" cy="47179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Univers" panose="020B0503020202020204" pitchFamily="34" charset="0"/>
              </a:defRPr>
            </a:lvl1pPr>
          </a:lstStyle>
          <a:p>
            <a:pPr lvl="0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494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 userDrawn="1"/>
        </p:nvSpPr>
        <p:spPr>
          <a:xfrm>
            <a:off x="0" y="0"/>
            <a:ext cx="815413" cy="198884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0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687275" y="3201811"/>
            <a:ext cx="4912781" cy="124854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  <a:latin typeface="Univers" panose="020B0503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Ďakujem za pozornosť.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7DE9D30E-D553-47D3-922F-DC602F393BA6}"/>
              </a:ext>
            </a:extLst>
          </p:cNvPr>
          <p:cNvSpPr/>
          <p:nvPr userDrawn="1"/>
        </p:nvSpPr>
        <p:spPr>
          <a:xfrm>
            <a:off x="7372489" y="4221088"/>
            <a:ext cx="9446400" cy="10238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E0ADF1D9-3F20-4A02-86BF-EDDD706F24A7}"/>
              </a:ext>
            </a:extLst>
          </p:cNvPr>
          <p:cNvSpPr/>
          <p:nvPr userDrawn="1"/>
        </p:nvSpPr>
        <p:spPr>
          <a:xfrm>
            <a:off x="8409025" y="4221088"/>
            <a:ext cx="8208000" cy="10238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3" name="Kosoštvorec 12">
            <a:extLst>
              <a:ext uri="{FF2B5EF4-FFF2-40B4-BE49-F238E27FC236}">
                <a16:creationId xmlns:a16="http://schemas.microsoft.com/office/drawing/2014/main" id="{D901E452-0484-4E7B-A190-6489632F8AC6}"/>
              </a:ext>
            </a:extLst>
          </p:cNvPr>
          <p:cNvSpPr/>
          <p:nvPr userDrawn="1"/>
        </p:nvSpPr>
        <p:spPr>
          <a:xfrm>
            <a:off x="8205092" y="4244576"/>
            <a:ext cx="162056" cy="162056"/>
          </a:xfrm>
          <a:prstGeom prst="diamon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F211162F-B407-4E3D-AA43-25CA87DF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00"/>
          <a:stretch/>
        </p:blipFill>
        <p:spPr>
          <a:xfrm>
            <a:off x="7372489" y="3638720"/>
            <a:ext cx="1024392" cy="5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1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3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čísla snímky 5"/>
          <p:cNvSpPr txBox="1">
            <a:spLocks/>
          </p:cNvSpPr>
          <p:nvPr userDrawn="1"/>
        </p:nvSpPr>
        <p:spPr>
          <a:xfrm>
            <a:off x="11582400" y="6475739"/>
            <a:ext cx="5834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10000"/>
                  </a:schemeClr>
                </a:solidFill>
                <a:latin typeface="Segoe UI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  <a:fld id="{C2441239-553E-4F4C-85A9-3CE96AE9774C}" type="slidenum">
              <a:rPr kumimoji="0" lang="sk-SK" sz="12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sk-SK" sz="1200" b="0" i="0" u="none" strike="noStrike" kern="1200" cap="none" spc="0" normalizeH="0" baseline="0" noProof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Segoe UI Light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Obdĺžnik 7"/>
          <p:cNvSpPr/>
          <p:nvPr/>
        </p:nvSpPr>
        <p:spPr>
          <a:xfrm>
            <a:off x="-1" y="6577226"/>
            <a:ext cx="12192001" cy="288000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0" name="Zástupný symbol čísla snímky 5"/>
          <p:cNvSpPr txBox="1">
            <a:spLocks/>
          </p:cNvSpPr>
          <p:nvPr userDrawn="1"/>
        </p:nvSpPr>
        <p:spPr>
          <a:xfrm>
            <a:off x="9256015" y="6538664"/>
            <a:ext cx="1775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10000"/>
                  </a:schemeClr>
                </a:solidFill>
                <a:latin typeface="Segoe UI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900" b="0" i="0" u="none" strike="noStrike" kern="1200" cap="none" spc="10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Univers 47 CondensedLight" panose="020B0706030503050204" pitchFamily="34" charset="0"/>
                <a:ea typeface="Segoe UI Black" panose="020B0A02040204020203" pitchFamily="34" charset="0"/>
                <a:cs typeface="+mn-cs"/>
              </a:rPr>
              <a:t>www.ings.sk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2AFBF8EC-BC08-421C-8C6A-FB06591E50F1}"/>
              </a:ext>
            </a:extLst>
          </p:cNvPr>
          <p:cNvSpPr/>
          <p:nvPr userDrawn="1"/>
        </p:nvSpPr>
        <p:spPr>
          <a:xfrm rot="8100000">
            <a:off x="11117310" y="6433226"/>
            <a:ext cx="288000" cy="28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egoe UI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 UI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 UI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 UI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 UI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 UI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gs.sk/produkt/ings_geo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911424" y="893786"/>
            <a:ext cx="9187069" cy="2190105"/>
          </a:xfrm>
        </p:spPr>
        <p:txBody>
          <a:bodyPr anchor="b" anchorCtr="0"/>
          <a:lstStyle/>
          <a:p>
            <a:r>
              <a:rPr lang="sk-SK" b="1" dirty="0"/>
              <a:t>iNGs_Geo </a:t>
            </a:r>
            <a:r>
              <a:rPr lang="sk-SK" dirty="0"/>
              <a:t>ver. </a:t>
            </a:r>
            <a:r>
              <a:rPr lang="sk-SK" b="1" dirty="0"/>
              <a:t>11.70</a:t>
            </a:r>
            <a:br>
              <a:rPr lang="sk-SK" b="1" dirty="0"/>
            </a:br>
            <a:br>
              <a:rPr lang="sk-SK" b="1" dirty="0"/>
            </a:br>
            <a:r>
              <a:rPr lang="sk-SK" sz="3600" dirty="0"/>
              <a:t>prehľad noviniek od verzie 11.00</a:t>
            </a:r>
            <a:endParaRPr lang="sk-SK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C225645C-0126-41C6-A98C-51631E5E1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424" y="3927599"/>
            <a:ext cx="10564788" cy="2190105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Pavel Bezák</a:t>
            </a:r>
          </a:p>
          <a:p>
            <a:r>
              <a:rPr lang="sk-SK" dirty="0">
                <a:solidFill>
                  <a:schemeClr val="tx1"/>
                </a:solidFill>
              </a:rPr>
              <a:t>iNGs Info Deň 2025</a:t>
            </a:r>
          </a:p>
          <a:p>
            <a:r>
              <a:rPr lang="sk-SK" dirty="0">
                <a:solidFill>
                  <a:schemeClr val="tx1"/>
                </a:solidFill>
              </a:rPr>
              <a:t>13. máj 2025 Bratislava a 20. máj 2025 </a:t>
            </a:r>
            <a:r>
              <a:rPr lang="sk-SK" dirty="0" err="1">
                <a:solidFill>
                  <a:schemeClr val="tx1"/>
                </a:solidFill>
              </a:rPr>
              <a:t>Lipt</a:t>
            </a:r>
            <a:r>
              <a:rPr lang="sk-SK" dirty="0">
                <a:solidFill>
                  <a:schemeClr val="tx1"/>
                </a:solidFill>
              </a:rPr>
              <a:t>. Mikuláš</a:t>
            </a:r>
          </a:p>
        </p:txBody>
      </p:sp>
      <p:sp>
        <p:nvSpPr>
          <p:cNvPr id="2" name="AutoShape 2" descr="Výsledok vyh&amp;lcaron;adávania obrázkov pre dopyt bentley systems"/>
          <p:cNvSpPr>
            <a:spLocks noChangeAspect="1" noChangeArrowheads="1"/>
          </p:cNvSpPr>
          <p:nvPr/>
        </p:nvSpPr>
        <p:spPr bwMode="auto">
          <a:xfrm>
            <a:off x="-2000547" y="-10472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52BAE765-435D-E0AF-9015-02FA7CC20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1124744"/>
            <a:ext cx="1851820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55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72ED4-2F59-7420-4B07-EA4407378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A6F0F30E-4DD2-0F9D-79EA-60BE7EDDD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856" y="1428761"/>
            <a:ext cx="4267200" cy="1280160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B209C075-B30F-0EC3-C201-2F3067C09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2060848"/>
            <a:ext cx="7273465" cy="4117730"/>
          </a:xfrm>
        </p:spPr>
        <p:txBody>
          <a:bodyPr/>
          <a:lstStyle/>
          <a:p>
            <a:r>
              <a:rPr lang="sk-SK" dirty="0"/>
              <a:t>jednotlivo alebo v dávke (z TXT súboru)</a:t>
            </a:r>
          </a:p>
          <a:p>
            <a:r>
              <a:rPr lang="sk-SK" dirty="0"/>
              <a:t>vstupom sú údaje:</a:t>
            </a:r>
          </a:p>
          <a:p>
            <a:pPr lvl="1"/>
            <a:r>
              <a:rPr lang="sk-SK" dirty="0"/>
              <a:t>číslo bodu (ak sa vkladá </a:t>
            </a:r>
            <a:r>
              <a:rPr lang="sk-SK" i="1" dirty="0"/>
              <a:t>iNGs_Geo bod</a:t>
            </a:r>
            <a:r>
              <a:rPr lang="sk-SK" dirty="0"/>
              <a:t>)</a:t>
            </a:r>
            <a:endParaRPr lang="sk-SK" i="1" dirty="0"/>
          </a:p>
          <a:p>
            <a:pPr lvl="1"/>
            <a:r>
              <a:rPr lang="sk-SK" dirty="0"/>
              <a:t>staničenie</a:t>
            </a:r>
          </a:p>
          <a:p>
            <a:pPr lvl="1"/>
            <a:r>
              <a:rPr lang="pl-PL" dirty="0"/>
              <a:t>kolmica (vzdialenosť bodu od osi)</a:t>
            </a:r>
          </a:p>
          <a:p>
            <a:pPr lvl="1"/>
            <a:r>
              <a:rPr lang="sk-SK" dirty="0"/>
              <a:t>delta Z (prevýšenie)</a:t>
            </a:r>
            <a:endParaRPr lang="sk-SK" sz="2800" dirty="0"/>
          </a:p>
          <a:p>
            <a:r>
              <a:rPr lang="sk-SK" dirty="0"/>
              <a:t>TXT súbor má identický formát ako pri nástroji </a:t>
            </a:r>
            <a:r>
              <a:rPr lang="sk-SK" i="1" dirty="0"/>
              <a:t>Priemet bodov na os</a:t>
            </a:r>
            <a:r>
              <a:rPr lang="sk-SK" dirty="0"/>
              <a:t>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33F5901D-7905-15C1-FF08-AA8206E1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nový nástroj </a:t>
            </a:r>
            <a:r>
              <a:rPr lang="sk-SK" b="1" dirty="0"/>
              <a:t>Vytýčenie bodu od osi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B5C5435-7FB3-0039-6206-D5F315D48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7934" y="2996952"/>
            <a:ext cx="3638865" cy="31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28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BC7B1-6642-3958-15AB-DEF9B667A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ytycenie_bodu_od_osi">
            <a:hlinkClick r:id="" action="ppaction://media"/>
            <a:extLst>
              <a:ext uri="{FF2B5EF4-FFF2-40B4-BE49-F238E27FC236}">
                <a16:creationId xmlns:a16="http://schemas.microsoft.com/office/drawing/2014/main" id="{EC9F001E-55E8-FCD1-EF64-4D2EF34DE3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9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6F72F-88AA-3B40-AB41-2FD8D3101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BE3BB62B-AC9A-1491-7679-B4698D4E0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8368" y="1479331"/>
            <a:ext cx="5163312" cy="1312164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B8F1FC47-F504-3AAE-83B7-42D6D6C57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1988840"/>
            <a:ext cx="7417482" cy="4032448"/>
          </a:xfrm>
        </p:spPr>
        <p:txBody>
          <a:bodyPr/>
          <a:lstStyle/>
          <a:p>
            <a:r>
              <a:rPr lang="sk-SK" dirty="0"/>
              <a:t>podľa značky druhu pozemku</a:t>
            </a:r>
          </a:p>
          <a:p>
            <a:r>
              <a:rPr lang="sk-SK" dirty="0"/>
              <a:t>priradenie farieb je v Prevodnej tabuľke značiek – TXT súbor, 3. stĺpec</a:t>
            </a:r>
          </a:p>
          <a:p>
            <a:r>
              <a:rPr lang="sk-SK" dirty="0"/>
              <a:t>nastavenie priority – aby farebná plocha neprekryla kresbu</a:t>
            </a:r>
          </a:p>
          <a:p>
            <a:r>
              <a:rPr lang="sk-SK" dirty="0"/>
              <a:t>všetky parcely v kresbe – bez obáv o rýchlosť spracovania</a:t>
            </a:r>
            <a:endParaRPr lang="sk-SK" i="1" dirty="0"/>
          </a:p>
          <a:p>
            <a:r>
              <a:rPr lang="sk-SK" dirty="0"/>
              <a:t>alebo len parcely vo výberovej množine...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F1819847-0686-A5D8-E54C-C65EFE07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nový nástroj </a:t>
            </a:r>
            <a:r>
              <a:rPr lang="sk-SK" b="1" dirty="0"/>
              <a:t>Vyfarbenie parciel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9D0E775-80E3-7082-D1FE-162D48FC8C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922" y="3151534"/>
            <a:ext cx="2676758" cy="18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43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DA20B-D9CE-ABC4-5B41-054D4622A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yfarbenie_parciel">
            <a:hlinkClick r:id="" action="ppaction://media"/>
            <a:extLst>
              <a:ext uri="{FF2B5EF4-FFF2-40B4-BE49-F238E27FC236}">
                <a16:creationId xmlns:a16="http://schemas.microsoft.com/office/drawing/2014/main" id="{2DFBC76B-262B-6791-AF49-DF88B8F341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5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D51D5-0CEF-F127-0EFE-0242D6A05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31FDF4CB-3342-32D2-6243-EEDD26C0F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3567" y="1119392"/>
            <a:ext cx="6016752" cy="1301496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3F475180-9D57-3C8D-AE38-5772006B5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2127504"/>
            <a:ext cx="7273465" cy="4181816"/>
          </a:xfrm>
        </p:spPr>
        <p:txBody>
          <a:bodyPr/>
          <a:lstStyle/>
          <a:p>
            <a:r>
              <a:rPr lang="sk-SK" dirty="0"/>
              <a:t>poznámky z LV (jedného alebo viacerých) nástroj číta z pripojených SPI databáz</a:t>
            </a:r>
            <a:endParaRPr lang="sk-SK" i="1" dirty="0"/>
          </a:p>
          <a:p>
            <a:r>
              <a:rPr lang="sk-SK" dirty="0"/>
              <a:t>z registra C aj z registra E</a:t>
            </a:r>
            <a:endParaRPr lang="sk-SK" i="1" dirty="0"/>
          </a:p>
          <a:p>
            <a:r>
              <a:rPr lang="pl-PL" dirty="0"/>
              <a:t>do csv súboru sa zapisuje: </a:t>
            </a:r>
            <a:r>
              <a:rPr lang="pl-PL" i="1" dirty="0"/>
              <a:t>Číslo LV, Poradové číslo vlastníka, Kód poznámky </a:t>
            </a:r>
            <a:r>
              <a:rPr lang="pl-PL" dirty="0"/>
              <a:t>a</a:t>
            </a:r>
            <a:r>
              <a:rPr lang="pl-PL" i="1" dirty="0"/>
              <a:t> Text poznámky</a:t>
            </a:r>
            <a:endParaRPr lang="sk-SK" i="1" dirty="0"/>
          </a:p>
          <a:p>
            <a:r>
              <a:rPr lang="sk-SK" dirty="0"/>
              <a:t>zadaním čísla LV alebo čísla LV z parciel vo výberovej množine...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3267F681-63B8-307C-2C01-0F5BE5344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nový nástroj </a:t>
            </a:r>
            <a:r>
              <a:rPr lang="sk-SK" b="1" dirty="0"/>
              <a:t>Poznámky z LV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15F4B55-D689-E0B0-5848-E67E529D8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6452" y="2420888"/>
            <a:ext cx="4000846" cy="39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01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E8CE1-9AC1-31D3-05C4-560B9648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znamky_z_LV">
            <a:hlinkClick r:id="" action="ppaction://media"/>
            <a:extLst>
              <a:ext uri="{FF2B5EF4-FFF2-40B4-BE49-F238E27FC236}">
                <a16:creationId xmlns:a16="http://schemas.microsoft.com/office/drawing/2014/main" id="{A95CD5BE-3544-4782-A932-347720A6E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0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7CB32-6CC8-4A6D-EB3E-8DEA53D3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61E0772D-692E-AF88-F498-FB5693A47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170" y="1286087"/>
            <a:ext cx="11201400" cy="1333500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F2B6AA19-10F7-BF03-6742-3E40B516B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3284984"/>
            <a:ext cx="7273466" cy="2880320"/>
          </a:xfrm>
        </p:spPr>
        <p:txBody>
          <a:bodyPr/>
          <a:lstStyle/>
          <a:p>
            <a:r>
              <a:rPr lang="sk-SK" i="1" dirty="0"/>
              <a:t>Výsledný</a:t>
            </a:r>
            <a:r>
              <a:rPr lang="sk-SK" dirty="0"/>
              <a:t> povrch = </a:t>
            </a:r>
            <a:r>
              <a:rPr lang="sk-SK" i="1" dirty="0"/>
              <a:t>Nový</a:t>
            </a:r>
            <a:r>
              <a:rPr lang="sk-SK" dirty="0"/>
              <a:t> povrch je doplnený trojuholníkmi </a:t>
            </a:r>
            <a:r>
              <a:rPr lang="sk-SK" i="1" dirty="0"/>
              <a:t>Pôvodného</a:t>
            </a:r>
            <a:r>
              <a:rPr lang="sk-SK" dirty="0"/>
              <a:t> povrchu</a:t>
            </a:r>
            <a:endParaRPr lang="sk-SK" i="1" dirty="0"/>
          </a:p>
          <a:p>
            <a:r>
              <a:rPr lang="sk-SK" dirty="0"/>
              <a:t>každý z povrchov môže obsahovať max. 2^20 = 1 048 576 trojuholníkov...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C651E7C5-B1C6-26CF-FAF2-55FB2854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nový nástroj </a:t>
            </a:r>
            <a:r>
              <a:rPr lang="sk-SK" b="1" dirty="0"/>
              <a:t>Zlúčenie povrchov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EA108A8-57FE-1A67-B9E5-4F88FED01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2635" y="2636913"/>
            <a:ext cx="3295935" cy="162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17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52419-2635-D4BE-090F-3AEBE9978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lucenie_povrchov">
            <a:hlinkClick r:id="" action="ppaction://media"/>
            <a:extLst>
              <a:ext uri="{FF2B5EF4-FFF2-40B4-BE49-F238E27FC236}">
                <a16:creationId xmlns:a16="http://schemas.microsoft.com/office/drawing/2014/main" id="{86717037-0FEA-F93C-A8C9-0095C65C4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ED64C-45F7-DCED-1283-CFB816BA4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5CC8EA0E-B7A8-197D-3955-964FD2694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170" y="1295503"/>
            <a:ext cx="11201400" cy="1314668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E9334BDF-1790-B0C6-2CD4-EE9AA6D89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2852936"/>
            <a:ext cx="7273465" cy="3312368"/>
          </a:xfrm>
        </p:spPr>
        <p:txBody>
          <a:bodyPr/>
          <a:lstStyle/>
          <a:p>
            <a:r>
              <a:rPr lang="sk-SK" dirty="0"/>
              <a:t>zakreslia sa aj otvory, ak existujú</a:t>
            </a:r>
            <a:endParaRPr lang="sk-SK" i="1" dirty="0"/>
          </a:p>
          <a:p>
            <a:r>
              <a:rPr lang="sk-SK" dirty="0"/>
              <a:t>grafické atribúty perimetra (a otvorov) sa nastavia podľa aktívnych atribútov</a:t>
            </a:r>
          </a:p>
          <a:p>
            <a:r>
              <a:rPr lang="sk-SK" dirty="0"/>
              <a:t>pracuje rýchlo aj s veľkou trojuhol. sieťou (100ky tisíc trojuh.)...</a:t>
            </a:r>
            <a:endParaRPr lang="sk-SK" i="1" dirty="0"/>
          </a:p>
          <a:p>
            <a:endParaRPr lang="sk-SK" dirty="0"/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ADE36AE2-65C5-A967-AF4E-DC22AA0E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nový nástroj </a:t>
            </a:r>
            <a:r>
              <a:rPr lang="sk-SK" b="1" dirty="0"/>
              <a:t>Perimeter trojuholníkovej siete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86B26BE2-4C30-F6E9-B352-DB5EDC328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6370" y="2852936"/>
            <a:ext cx="2962531" cy="10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52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2BB13-E345-BBF0-3F75-93C7CCEEF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rimeter_trojuh_site">
            <a:hlinkClick r:id="" action="ppaction://media"/>
            <a:extLst>
              <a:ext uri="{FF2B5EF4-FFF2-40B4-BE49-F238E27FC236}">
                <a16:creationId xmlns:a16="http://schemas.microsoft.com/office/drawing/2014/main" id="{0A461E5A-C93E-9379-B06C-8CCD925EA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8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5D4E7009-4FBC-48E8-A8DA-FF69FAF2B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</a:rPr>
              <a:t>7</a:t>
            </a:r>
            <a:r>
              <a:rPr lang="sk-SK" dirty="0"/>
              <a:t> nových nástrojov</a:t>
            </a:r>
            <a:endParaRPr lang="sk-SK" b="1" dirty="0"/>
          </a:p>
          <a:p>
            <a:r>
              <a:rPr lang="sk-SK" dirty="0">
                <a:solidFill>
                  <a:srgbClr val="00B0F0"/>
                </a:solidFill>
              </a:rPr>
              <a:t>6</a:t>
            </a:r>
            <a:r>
              <a:rPr lang="sk-SK" dirty="0"/>
              <a:t> už exist. nástrojov bolo vylepšených</a:t>
            </a:r>
          </a:p>
          <a:p>
            <a:r>
              <a:rPr lang="sk-SK" dirty="0"/>
              <a:t>množstvo ďalších drobných zlepšení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6C324C4-F3B8-4FD9-8F19-2A98333F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novinky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18944E04-D9BF-4026-9309-1C94D9096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5463" y="3777032"/>
            <a:ext cx="5110414" cy="853514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C325281E-EA1F-418F-8928-74E7325F3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772" y="2708920"/>
            <a:ext cx="2741914" cy="853514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998B7F2-9B42-44A4-ACBE-225AB1DEF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660" y="4845144"/>
            <a:ext cx="11149026" cy="853514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8041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6D2F2-5020-4425-EBD8-D638AB96E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24F8BB86-5677-1A46-8016-C79FC276E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2276872"/>
            <a:ext cx="7489489" cy="4104456"/>
          </a:xfrm>
        </p:spPr>
        <p:txBody>
          <a:bodyPr/>
          <a:lstStyle/>
          <a:p>
            <a:r>
              <a:rPr lang="sk-SK" noProof="0" dirty="0"/>
              <a:t>pribudol prepínač </a:t>
            </a:r>
            <a:r>
              <a:rPr lang="sk-SK" i="1" noProof="0" dirty="0"/>
              <a:t>Zrovnávacia rovina</a:t>
            </a:r>
          </a:p>
          <a:p>
            <a:pPr marL="0" indent="0">
              <a:buNone/>
            </a:pPr>
            <a:r>
              <a:rPr lang="sk-SK" noProof="0" dirty="0"/>
              <a:t>možnosť použiť priamo 3D os =&gt; nie je potrebné zadávať zrovnávaciu rovinu</a:t>
            </a:r>
          </a:p>
          <a:p>
            <a:pPr marL="0" indent="0">
              <a:buNone/>
            </a:pPr>
            <a:endParaRPr lang="sk-SK" noProof="0" dirty="0"/>
          </a:p>
          <a:p>
            <a:r>
              <a:rPr lang="sk-SK" noProof="0" dirty="0"/>
              <a:t>pribudol prepínač </a:t>
            </a:r>
            <a:r>
              <a:rPr lang="sk-SK" i="1" noProof="0" dirty="0"/>
              <a:t>Nakloň rez podľa sklonu 3D osi</a:t>
            </a:r>
            <a:endParaRPr lang="sk-SK" noProof="0" dirty="0"/>
          </a:p>
          <a:p>
            <a:pPr marL="0" indent="0">
              <a:buNone/>
            </a:pPr>
            <a:r>
              <a:rPr lang="sk-SK" sz="2800" noProof="0" dirty="0"/>
              <a:t>rez je možné na os umiestniť naklonený podľa pozdĺžneho sklonu 3D osi...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869687B6-4198-6535-ACED-3EA6CD2B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vylepšený nástroj </a:t>
            </a:r>
            <a:r>
              <a:rPr lang="sk-SK" b="1" dirty="0"/>
              <a:t>Umiestnenie rezu na os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42E950-E7B7-FFB6-C847-25385A5BC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155" y="1916832"/>
            <a:ext cx="3372143" cy="16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60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3CECB-783E-A883-F785-8290AEB97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miestnenie_rezu_na_os_ver_11.70_v2">
            <a:hlinkClick r:id="" action="ppaction://media"/>
            <a:extLst>
              <a:ext uri="{FF2B5EF4-FFF2-40B4-BE49-F238E27FC236}">
                <a16:creationId xmlns:a16="http://schemas.microsoft.com/office/drawing/2014/main" id="{9FD2606F-76EF-D6EC-4E42-59D9BB260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F765C-F36C-93B1-8924-076A86974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C7531068-B29F-C1B1-776B-C81F6CA56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659" y="1268761"/>
            <a:ext cx="11201400" cy="1333500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695326AF-CFC6-1E5F-348E-A42E92CAF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3356992"/>
            <a:ext cx="7849530" cy="2808312"/>
          </a:xfrm>
        </p:spPr>
        <p:txBody>
          <a:bodyPr/>
          <a:lstStyle/>
          <a:p>
            <a:r>
              <a:rPr lang="sk-SK" dirty="0"/>
              <a:t>os - ľubovoľný líniový prvok</a:t>
            </a:r>
            <a:endParaRPr lang="sk-SK" i="1" dirty="0"/>
          </a:p>
          <a:p>
            <a:r>
              <a:rPr lang="sk-SK" dirty="0"/>
              <a:t>staničenie vykreslené v rovine XY Z=0 alebo v priestore</a:t>
            </a:r>
            <a:endParaRPr lang="sk-SK" i="1" dirty="0"/>
          </a:p>
          <a:p>
            <a:r>
              <a:rPr lang="sk-SK" dirty="0"/>
              <a:t>zmena orientácie línie...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71817422-F5DC-DDDA-5FB9-354BDE8F1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nový nástroj </a:t>
            </a:r>
            <a:r>
              <a:rPr lang="sk-SK" b="1" dirty="0"/>
              <a:t>Staničenie osi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6FFB0AD-4AE0-FB90-16F1-F811249AD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2344" y="1700808"/>
            <a:ext cx="2828925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60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5FEF2-D734-2194-30DE-169C2F6E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anicenie_osi">
            <a:hlinkClick r:id="" action="ppaction://media"/>
            <a:extLst>
              <a:ext uri="{FF2B5EF4-FFF2-40B4-BE49-F238E27FC236}">
                <a16:creationId xmlns:a16="http://schemas.microsoft.com/office/drawing/2014/main" id="{CAC8A091-4B85-1496-9C2B-E7C05314D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C7306-6D27-B63E-5C78-293B6D54E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336533BE-5030-C028-6CF8-56F1BC7A4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/>
              <a:t>zvýšenie počtu spracovávaných trojuholníkov nástrojmi:</a:t>
            </a:r>
          </a:p>
          <a:p>
            <a:r>
              <a:rPr lang="sk-SK" i="1" dirty="0"/>
              <a:t>Kontrola trojuholníkovej siete</a:t>
            </a:r>
          </a:p>
          <a:p>
            <a:r>
              <a:rPr lang="sk-SK" i="1" dirty="0"/>
              <a:t>Kubatúra medzi povrchmi</a:t>
            </a:r>
          </a:p>
          <a:p>
            <a:r>
              <a:rPr lang="sk-SK" i="1" dirty="0"/>
              <a:t>Porovnanie povrchov</a:t>
            </a:r>
          </a:p>
          <a:p>
            <a:r>
              <a:rPr lang="pt-BR" i="1" dirty="0"/>
              <a:t>Import/export z/do LandXML</a:t>
            </a:r>
            <a:endParaRPr lang="sk-SK" i="1" dirty="0"/>
          </a:p>
          <a:p>
            <a:pPr marL="0" indent="0">
              <a:buNone/>
            </a:pPr>
            <a:r>
              <a:rPr lang="sk-SK" dirty="0"/>
              <a:t>na 2^20 = 1 048 576 </a:t>
            </a:r>
          </a:p>
          <a:p>
            <a:pPr marL="0" indent="0">
              <a:buNone/>
            </a:pP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v nástroji </a:t>
            </a:r>
            <a:r>
              <a:rPr lang="sk-SK" i="1" dirty="0"/>
              <a:t>Trojuholníková sieť </a:t>
            </a:r>
            <a:r>
              <a:rPr lang="sk-SK" dirty="0"/>
              <a:t>je zvýšený počet spracovávaných bodov na 2^17 (131 072) a hrán na 2^16 (65 536)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1DF2EB7C-7DA7-3229-852F-FABD53E2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zvýšenie limitov</a:t>
            </a:r>
          </a:p>
        </p:txBody>
      </p:sp>
    </p:spTree>
    <p:extLst>
      <p:ext uri="{BB962C8B-B14F-4D97-AF65-F5344CB8AC3E}">
        <p14:creationId xmlns:p14="http://schemas.microsoft.com/office/powerpoint/2010/main" val="401321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346E3BFD-3857-4918-9E0C-70A3FC70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trvalá, časovo neohraničená licencia</a:t>
            </a:r>
          </a:p>
          <a:p>
            <a:r>
              <a:rPr lang="sk-SK" dirty="0"/>
              <a:t>licencia na 1 rok</a:t>
            </a:r>
          </a:p>
          <a:p>
            <a:r>
              <a:rPr lang="sk-SK" dirty="0"/>
              <a:t>upgrade trvalej licencie</a:t>
            </a:r>
          </a:p>
          <a:p>
            <a:r>
              <a:rPr lang="sk-SK" dirty="0"/>
              <a:t>ročné predplatné k aktuálnej verzii licencie</a:t>
            </a:r>
          </a:p>
          <a:p>
            <a:r>
              <a:rPr lang="sk-SK" dirty="0"/>
              <a:t>iNGs_Geo komplet – spolu s licenciou apl. MSet </a:t>
            </a:r>
          </a:p>
          <a:p>
            <a:endParaRPr lang="sk-SK" dirty="0"/>
          </a:p>
          <a:p>
            <a:r>
              <a:rPr lang="sk-SK" dirty="0"/>
              <a:t>pre 32 bit prostredie V8 a pre 64 bit prostredie CE, 2023, 2024</a:t>
            </a:r>
          </a:p>
          <a:p>
            <a:r>
              <a:rPr lang="sk-SK" dirty="0"/>
              <a:t>MicroStation, OpenCities Map PowerView, OSD, ORD, ORLD...</a:t>
            </a:r>
          </a:p>
          <a:p>
            <a:r>
              <a:rPr lang="sk-SK" dirty="0">
                <a:hlinkClick r:id="rId3"/>
              </a:rPr>
              <a:t>www.ings.sk/produkt/ings_geo</a:t>
            </a:r>
            <a:r>
              <a:rPr lang="sk-SK" dirty="0"/>
              <a:t>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7922A35-CDF3-4102-AF00-9E3B8995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licencovanie iNGs_Geo</a:t>
            </a:r>
          </a:p>
        </p:txBody>
      </p:sp>
    </p:spTree>
    <p:extLst>
      <p:ext uri="{BB962C8B-B14F-4D97-AF65-F5344CB8AC3E}">
        <p14:creationId xmlns:p14="http://schemas.microsoft.com/office/powerpoint/2010/main" val="3170947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Ďakujem za pozornosť</a:t>
            </a:r>
          </a:p>
        </p:txBody>
      </p:sp>
      <p:sp>
        <p:nvSpPr>
          <p:cNvPr id="3" name="Nadpis 7">
            <a:extLst>
              <a:ext uri="{FF2B5EF4-FFF2-40B4-BE49-F238E27FC236}">
                <a16:creationId xmlns:a16="http://schemas.microsoft.com/office/drawing/2014/main" id="{37DE8E4F-B6D4-4F46-9006-805875A0793A}"/>
              </a:ext>
            </a:extLst>
          </p:cNvPr>
          <p:cNvSpPr txBox="1">
            <a:spLocks/>
          </p:cNvSpPr>
          <p:nvPr/>
        </p:nvSpPr>
        <p:spPr>
          <a:xfrm>
            <a:off x="2135560" y="3068960"/>
            <a:ext cx="8496944" cy="1800200"/>
          </a:xfrm>
          <a:prstGeom prst="rect">
            <a:avLst/>
          </a:prstGeom>
        </p:spPr>
        <p:txBody>
          <a:bodyPr anchor="b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Light" pitchFamily="34" charset="0"/>
                <a:ea typeface="+mj-ea"/>
                <a:cs typeface="+mj-cs"/>
              </a:defRPr>
            </a:lvl1pPr>
          </a:lstStyle>
          <a:p>
            <a:endParaRPr lang="sk-SK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1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24B65-E598-18B1-E1C0-A53A10940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19B0EA6D-5CE7-03A0-D89B-C91C8C68B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0122" y="1305582"/>
            <a:ext cx="8918448" cy="1258824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9E7D2596-6FF9-8B64-5B9C-3F0D3E9E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3062196"/>
            <a:ext cx="7273466" cy="3103108"/>
          </a:xfrm>
        </p:spPr>
        <p:txBody>
          <a:bodyPr/>
          <a:lstStyle/>
          <a:p>
            <a:r>
              <a:rPr lang="sk-SK" dirty="0"/>
              <a:t>spájanie </a:t>
            </a:r>
            <a:r>
              <a:rPr lang="sk-SK" i="1" dirty="0"/>
              <a:t>iNGs_Geo bodov </a:t>
            </a:r>
            <a:r>
              <a:rPr lang="sk-SK" dirty="0"/>
              <a:t>do línie</a:t>
            </a:r>
          </a:p>
          <a:p>
            <a:r>
              <a:rPr lang="sk-SK" i="1" dirty="0"/>
              <a:t>iNGs_Geo body </a:t>
            </a:r>
            <a:r>
              <a:rPr lang="sk-SK" dirty="0"/>
              <a:t>zoskupené do výberovej množiny</a:t>
            </a:r>
            <a:endParaRPr lang="sk-SK" i="1" dirty="0"/>
          </a:p>
          <a:p>
            <a:r>
              <a:rPr lang="sk-SK" dirty="0"/>
              <a:t>postupne podľa čísiel bodov, v číslovaní môžu byť aj medzery...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0EBDEBE5-0DE3-4369-0E18-B2468F2A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nástroj </a:t>
            </a:r>
            <a:r>
              <a:rPr lang="sk-SK" b="1" dirty="0"/>
              <a:t>Spájanie bodov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75B39EAF-04EE-C049-4BF7-EDBB9D81A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6470" y="3062196"/>
            <a:ext cx="3172100" cy="11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04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38314-6380-1226-7926-71F9C149E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ajanie_bodov">
            <a:hlinkClick r:id="" action="ppaction://media"/>
            <a:extLst>
              <a:ext uri="{FF2B5EF4-FFF2-40B4-BE49-F238E27FC236}">
                <a16:creationId xmlns:a16="http://schemas.microsoft.com/office/drawing/2014/main" id="{E3813637-A213-4051-C4F9-090965B79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5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E27A7-4C72-A8BF-D13F-80B310D3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B0D88521-BBBE-5321-6E96-5DE92C16B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346" y="1286087"/>
            <a:ext cx="9793224" cy="1333500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DEB586EB-D043-6F6D-127F-28BD84585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2924944"/>
            <a:ext cx="7273466" cy="3240360"/>
          </a:xfrm>
        </p:spPr>
        <p:txBody>
          <a:bodyPr/>
          <a:lstStyle/>
          <a:p>
            <a:r>
              <a:rPr lang="sk-SK" dirty="0"/>
              <a:t>spájanie prvkov (Bunky, Texty alebo Body) do línie</a:t>
            </a:r>
          </a:p>
          <a:p>
            <a:r>
              <a:rPr lang="sk-SK" dirty="0"/>
              <a:t>prvky zoskupené do výberovej množiny</a:t>
            </a:r>
            <a:endParaRPr lang="sk-SK" i="1" dirty="0"/>
          </a:p>
          <a:p>
            <a:r>
              <a:rPr lang="pl-PL" dirty="0"/>
              <a:t>línia začne z prvku, ktorý sa nachádza najbližšie od miesta kde používateľ klikol</a:t>
            </a:r>
          </a:p>
          <a:p>
            <a:r>
              <a:rPr lang="sk-SK" dirty="0"/>
              <a:t>nástroj hľadá najbližší prvok (merané v rovine XY)...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E724E5C7-1129-909D-D8D6-BA27ED99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nástroj </a:t>
            </a:r>
            <a:r>
              <a:rPr lang="sk-SK" b="1" dirty="0"/>
              <a:t>Spájanie prvkov</a:t>
            </a: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50BB4D7-D1F2-E04B-3CEA-1197D7B09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6902" y="2924944"/>
            <a:ext cx="3381668" cy="8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9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5C70-87F7-3D51-27E3-1B7C94813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ajanie_prvkov">
            <a:hlinkClick r:id="" action="ppaction://media"/>
            <a:extLst>
              <a:ext uri="{FF2B5EF4-FFF2-40B4-BE49-F238E27FC236}">
                <a16:creationId xmlns:a16="http://schemas.microsoft.com/office/drawing/2014/main" id="{CA6861C3-E795-8E4F-ED65-51E69C41D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6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88E61-0CF9-3201-4CCB-41F367A8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ine with numbers and symbols&#10;&#10;AI-generated content may be incorrect.">
            <a:extLst>
              <a:ext uri="{FF2B5EF4-FFF2-40B4-BE49-F238E27FC236}">
                <a16:creationId xmlns:a16="http://schemas.microsoft.com/office/drawing/2014/main" id="{6B14F244-0ADA-35EE-21EC-BB3BC5738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2" y="2077628"/>
            <a:ext cx="2499360" cy="2005584"/>
          </a:xfrm>
          <a:prstGeom prst="rect">
            <a:avLst/>
          </a:prstGeom>
        </p:spPr>
      </p:pic>
      <p:pic>
        <p:nvPicPr>
          <p:cNvPr id="9" name="Picture 8" descr="A diagram of a hexagon with numbers and letters&#10;&#10;AI-generated content may be incorrect.">
            <a:extLst>
              <a:ext uri="{FF2B5EF4-FFF2-40B4-BE49-F238E27FC236}">
                <a16:creationId xmlns:a16="http://schemas.microsoft.com/office/drawing/2014/main" id="{DD1D6FD7-93C6-BAE0-2F44-70126B73E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63077"/>
            <a:ext cx="4102608" cy="2633472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B8BE016B-59CC-E978-4B6C-0CBFBE450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3" y="1785096"/>
            <a:ext cx="6265354" cy="4596232"/>
          </a:xfrm>
        </p:spPr>
        <p:txBody>
          <a:bodyPr/>
          <a:lstStyle/>
          <a:p>
            <a:pPr marL="0" indent="0">
              <a:buNone/>
            </a:pPr>
            <a:r>
              <a:rPr lang="sk-SK" dirty="0"/>
              <a:t>podpora MGEO riadiacich kódov:</a:t>
            </a:r>
            <a:endParaRPr lang="sk-SK" i="1" dirty="0"/>
          </a:p>
          <a:p>
            <a:r>
              <a:rPr lang="sk-SK" dirty="0"/>
              <a:t>#U – Uzatvoriť</a:t>
            </a:r>
          </a:p>
          <a:p>
            <a:r>
              <a:rPr lang="sk-SK" dirty="0"/>
              <a:t>#D a #LD – Dopočítať</a:t>
            </a:r>
          </a:p>
          <a:p>
            <a:r>
              <a:rPr lang="sk-SK" dirty="0"/>
              <a:t>#R a #LR – Rovnobežne </a:t>
            </a:r>
          </a:p>
          <a:p>
            <a:endParaRPr lang="sk-SK" sz="2800" dirty="0"/>
          </a:p>
          <a:p>
            <a:pPr marL="0" indent="0">
              <a:buNone/>
            </a:pPr>
            <a:r>
              <a:rPr lang="sk-SK" dirty="0"/>
              <a:t>možnosť </a:t>
            </a:r>
            <a:r>
              <a:rPr lang="pt-BR" dirty="0"/>
              <a:t>vkladať líniové prvky aj s prioritou</a:t>
            </a:r>
            <a:r>
              <a:rPr lang="sk-SK" dirty="0"/>
              <a:t> =&gt; v </a:t>
            </a:r>
            <a:r>
              <a:rPr lang="sk-SK" i="1" dirty="0"/>
              <a:t>Prevodnej tabuľke kódov </a:t>
            </a:r>
            <a:r>
              <a:rPr lang="sk-SK" dirty="0"/>
              <a:t>pribudol stĺpec </a:t>
            </a:r>
            <a:r>
              <a:rPr lang="sk-SK" i="1" dirty="0"/>
              <a:t>Priorita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4F82AF7C-D0B5-A4B0-805C-638DDE3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vylepšený nástroj </a:t>
            </a:r>
            <a:r>
              <a:rPr lang="sk-SK" b="1" dirty="0"/>
              <a:t>Import bodov</a:t>
            </a:r>
          </a:p>
        </p:txBody>
      </p:sp>
      <p:pic>
        <p:nvPicPr>
          <p:cNvPr id="13" name="Picture 12" descr="A yellow line with a line and a yellow line&#10;&#10;AI-generated content may be incorrect.">
            <a:extLst>
              <a:ext uri="{FF2B5EF4-FFF2-40B4-BE49-F238E27FC236}">
                <a16:creationId xmlns:a16="http://schemas.microsoft.com/office/drawing/2014/main" id="{FD12CA3C-CA0E-EBF6-EB97-8EE96069E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21" y="3452694"/>
            <a:ext cx="2938272" cy="8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6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A5D62-C582-14A8-2336-049BB0D3E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8DC08DC1-2534-B5CD-4B56-465DDA898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872" y="1492776"/>
            <a:ext cx="3797808" cy="1280160"/>
          </a:xfrm>
          <a:prstGeom prst="rect">
            <a:avLst/>
          </a:prstGeom>
        </p:spPr>
      </p:pic>
      <p:sp>
        <p:nvSpPr>
          <p:cNvPr id="18" name="Zástupný objekt pre obsah 17">
            <a:extLst>
              <a:ext uri="{FF2B5EF4-FFF2-40B4-BE49-F238E27FC236}">
                <a16:creationId xmlns:a16="http://schemas.microsoft.com/office/drawing/2014/main" id="{A06013F1-54A5-F3C4-67E5-41AD58AFE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702" y="1785096"/>
            <a:ext cx="7273465" cy="4596232"/>
          </a:xfrm>
        </p:spPr>
        <p:txBody>
          <a:bodyPr/>
          <a:lstStyle/>
          <a:p>
            <a:r>
              <a:rPr lang="sk-SK" dirty="0"/>
              <a:t>priemet </a:t>
            </a:r>
            <a:r>
              <a:rPr lang="sk-SK" i="1" dirty="0"/>
              <a:t>iNGs_Geo bodov </a:t>
            </a:r>
            <a:r>
              <a:rPr lang="sk-SK" dirty="0"/>
              <a:t>na os</a:t>
            </a:r>
            <a:endParaRPr lang="sk-SK" i="1" dirty="0"/>
          </a:p>
          <a:p>
            <a:r>
              <a:rPr lang="sk-SK" dirty="0"/>
              <a:t>výstupom je TXT súbor s údajmi:</a:t>
            </a:r>
          </a:p>
          <a:p>
            <a:pPr lvl="1"/>
            <a:r>
              <a:rPr lang="sk-SK" dirty="0"/>
              <a:t>číslo bodu</a:t>
            </a:r>
            <a:endParaRPr lang="sk-SK" i="1" dirty="0"/>
          </a:p>
          <a:p>
            <a:pPr lvl="1"/>
            <a:r>
              <a:rPr lang="sk-SK" dirty="0"/>
              <a:t>staničenie</a:t>
            </a:r>
          </a:p>
          <a:p>
            <a:pPr lvl="1"/>
            <a:r>
              <a:rPr lang="pl-PL" dirty="0"/>
              <a:t>kolmica (vzdialenosť bodu od osi)</a:t>
            </a:r>
          </a:p>
          <a:p>
            <a:pPr lvl="1"/>
            <a:r>
              <a:rPr lang="sk-SK" dirty="0"/>
              <a:t>delta Z (prevýšenie)</a:t>
            </a:r>
            <a:endParaRPr lang="sk-SK" sz="2800" dirty="0"/>
          </a:p>
          <a:p>
            <a:r>
              <a:rPr lang="sk-SK" dirty="0"/>
              <a:t>body v TXT súbor zotriedené podľa:</a:t>
            </a:r>
          </a:p>
          <a:p>
            <a:pPr lvl="1"/>
            <a:r>
              <a:rPr lang="sk-SK" dirty="0"/>
              <a:t>staničenia</a:t>
            </a:r>
          </a:p>
          <a:p>
            <a:pPr lvl="1"/>
            <a:r>
              <a:rPr lang="sk-SK" dirty="0"/>
              <a:t>čísla bodu</a:t>
            </a:r>
          </a:p>
          <a:p>
            <a:pPr lvl="1"/>
            <a:r>
              <a:rPr lang="sk-SK" dirty="0"/>
              <a:t>vzdialenosti od osi...</a:t>
            </a:r>
          </a:p>
        </p:txBody>
      </p:sp>
      <p:sp>
        <p:nvSpPr>
          <p:cNvPr id="17" name="Nadpis 16">
            <a:extLst>
              <a:ext uri="{FF2B5EF4-FFF2-40B4-BE49-F238E27FC236}">
                <a16:creationId xmlns:a16="http://schemas.microsoft.com/office/drawing/2014/main" id="{67B5943A-C467-B8FF-5775-6FC3350CF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02" y="260649"/>
            <a:ext cx="11857297" cy="1008112"/>
          </a:xfrm>
        </p:spPr>
        <p:txBody>
          <a:bodyPr/>
          <a:lstStyle/>
          <a:p>
            <a:r>
              <a:rPr lang="sk-SK" dirty="0"/>
              <a:t>nový nástroj </a:t>
            </a:r>
            <a:r>
              <a:rPr lang="sk-SK" b="1" dirty="0"/>
              <a:t>Priemet bodov na os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6E4CB21-CDB5-C289-6EE9-B19B81DEB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4152" y="3068960"/>
            <a:ext cx="4067528" cy="17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2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FA5CE-F5F5-5766-CDAD-09E42F62D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iemet_bodov_na_os">
            <a:hlinkClick r:id="" action="ppaction://media"/>
            <a:extLst>
              <a:ext uri="{FF2B5EF4-FFF2-40B4-BE49-F238E27FC236}">
                <a16:creationId xmlns:a16="http://schemas.microsoft.com/office/drawing/2014/main" id="{CCDF271B-E6F4-D45E-BEA9-E31834041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Gs 02 - 2023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/v1.0">
  <Id Name="System.Storyboarding.Common.Text" RevisionId="68ea164d-c1de-47a5-804f-d4d1290fa524" Stencil="System.Storyboarding.Common" StencilRevisionId="68ea164d-c1de-47a5-804f-d4d1290fa524" StencilVersion="0.1"/>
</Control>
</file>

<file path=customXml/item10.xml><?xml version="1.0" encoding="utf-8"?>
<Control xmlns="http://schemas.microsoft.com/VisualStudio/2011/storyboarding/control/v1.0">
  <Id Name="System.Storyboarding.Common.Text" RevisionId="68ea164d-c1de-47a5-804f-d4d1290fa524" Stencil="System.Storyboarding.Common" StencilRevisionId="68ea164d-c1de-47a5-804f-d4d1290fa524" StencilVersion="0.1"/>
</Control>
</file>

<file path=customXml/item11.xml><?xml version="1.0" encoding="utf-8"?>
<Control xmlns="http://schemas.microsoft.com/VisualStudio/2011/storyboarding/control/v1.0">
  <Id Name="System.Storyboarding.Common.Text" RevisionId="68ea164d-c1de-47a5-804f-d4d1290fa524" Stencil="System.Storyboarding.Common" StencilRevisionId="68ea164d-c1de-47a5-804f-d4d1290fa524" StencilVersion="0.1"/>
</Control>
</file>

<file path=customXml/item12.xml><?xml version="1.0" encoding="utf-8"?>
<Control xmlns="http://schemas.microsoft.com/VisualStudio/2011/storyboarding/control/v1.0">
  <Id Name="System.Storyboarding.Common.Breadcrumb" RevisionId="68ea164d-c1de-47a5-804f-d4d1290fa524" Stencil="System.Storyboarding.Common" StencilRevisionId="68ea164d-c1de-47a5-804f-d4d1290fa524" StencilVersion="0.1"/>
</Control>
</file>

<file path=customXml/item13.xml><?xml version="1.0" encoding="utf-8"?>
<Control xmlns="http://schemas.microsoft.com/VisualStudio/2011/storyboarding/control/v1.0">
  <Id Name="System.Storyboarding.Common.SearchBox" RevisionId="68ea164d-c1de-47a5-804f-d4d1290fa524" Stencil="System.Storyboarding.Common" StencilRevisionId="68ea164d-c1de-47a5-804f-d4d1290fa524" StencilVersion="0.1"/>
</Control>
</file>

<file path=customXml/item14.xml><?xml version="1.0" encoding="utf-8"?>
<Control xmlns="http://schemas.microsoft.com/VisualStudio/2011/storyboarding/control/v1.0">
  <Id Name="System.Storyboarding.Icons.FolderOpen" RevisionId="05cd6d03-c0b2-488e-98a7-d68de69a2cfc" Stencil="System.Storyboarding.Icons" StencilRevisionId="05cd6d03-c0b2-488e-98a7-d68de69a2cfc" StencilVersion="0.1"/>
</Control>
</file>

<file path=customXml/item15.xml><?xml version="1.0" encoding="utf-8"?>
<Control xmlns="http://schemas.microsoft.com/VisualStudio/2011/storyboarding/control/v1.0">
  <Id Name="System.Storyboarding.Common.DropdownBox" RevisionId="68ea164d-c1de-47a5-804f-d4d1290fa524" Stencil="System.Storyboarding.Common" StencilRevisionId="68ea164d-c1de-47a5-804f-d4d1290fa524" StencilVersion="0.1"/>
</Control>
</file>

<file path=customXml/item16.xml><?xml version="1.0" encoding="utf-8"?>
<Control xmlns="http://schemas.microsoft.com/VisualStudio/2011/storyboarding/control/v1.0">
  <Id Name="System.Storyboarding.Common.Text" RevisionId="68ea164d-c1de-47a5-804f-d4d1290fa524" Stencil="System.Storyboarding.Common" StencilRevisionId="68ea164d-c1de-47a5-804f-d4d1290fa524" StencilVersion="0.1"/>
</Control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bd1849-c5ba-4b64-8e39-30dd411092ab">
      <Terms xmlns="http://schemas.microsoft.com/office/infopath/2007/PartnerControls"/>
    </lcf76f155ced4ddcb4097134ff3c332f>
    <TaxCatchAll xmlns="0c222159-8ed3-48b0-a4b8-b931d0f32d33" xsi:nil="true"/>
  </documentManagement>
</p:properties>
</file>

<file path=customXml/item4.xml><?xml version="1.0" encoding="utf-8"?>
<Control xmlns="http://schemas.microsoft.com/VisualStudio/2011/storyboarding/control">
  <Id Name="System.Storyboarding.Backgrounds.SharePoint" Revision="1" Stencil="System.Storyboarding.Backgrounds" StencilVersion="0.1"/>
</Control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E53F8208721F40820A6DE7F22D2889" ma:contentTypeVersion="16" ma:contentTypeDescription="Umožňuje vytvoriť nový dokument." ma:contentTypeScope="" ma:versionID="0d89b731e62665346cae925abb110682">
  <xsd:schema xmlns:xsd="http://www.w3.org/2001/XMLSchema" xmlns:xs="http://www.w3.org/2001/XMLSchema" xmlns:p="http://schemas.microsoft.com/office/2006/metadata/properties" xmlns:ns2="5abd1849-c5ba-4b64-8e39-30dd411092ab" xmlns:ns3="0c222159-8ed3-48b0-a4b8-b931d0f32d33" targetNamespace="http://schemas.microsoft.com/office/2006/metadata/properties" ma:root="true" ma:fieldsID="a7d9a9551223dbe3ac5751dcbcade5ab" ns2:_="" ns3:_="">
    <xsd:import namespace="5abd1849-c5ba-4b64-8e39-30dd411092ab"/>
    <xsd:import namespace="0c222159-8ed3-48b0-a4b8-b931d0f32d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bd1849-c5ba-4b64-8e39-30dd411092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Značky obrázka" ma:readOnly="false" ma:fieldId="{5cf76f15-5ced-4ddc-b409-7134ff3c332f}" ma:taxonomyMulti="true" ma:sspId="8cea6b79-919c-4477-a682-a41562b3a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222159-8ed3-48b0-a4b8-b931d0f32d33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612ccc73-e03a-460c-bc91-45e4fbc7db27}" ma:internalName="TaxCatchAll" ma:showField="CatchAllData" ma:web="0c222159-8ed3-48b0-a4b8-b931d0f32d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Control xmlns="http://schemas.microsoft.com/VisualStudio/2011/storyboarding/control/v1.0">
  <Id Name="System.Storyboarding.Common.Text" RevisionId="68ea164d-c1de-47a5-804f-d4d1290fa524" Stencil="System.Storyboarding.Common" StencilRevisionId="68ea164d-c1de-47a5-804f-d4d1290fa524" StencilVersion="0.1"/>
</Control>
</file>

<file path=customXml/item7.xml><?xml version="1.0" encoding="utf-8"?>
<Control xmlns="http://schemas.microsoft.com/VisualStudio/2011/storyboarding/control/v1.0">
  <Id Name="System.Storyboarding.Media.Image" RevisionId="658c0869-8ded-44f2-a68a-f8e8fcb7d3bd" Stencil="System.Storyboarding.Media" StencilRevisionId="658c0869-8ded-44f2-a68a-f8e8fcb7d3bd" StencilVersion="0.1"/>
</Control>
</file>

<file path=customXml/item8.xml><?xml version="1.0" encoding="utf-8"?>
<Control xmlns="http://schemas.microsoft.com/VisualStudio/2011/storyboarding/control/v1.0">
  <Id Name="System.Storyboarding.Icons.Help" RevisionId="05cd6d03-c0b2-488e-98a7-d68de69a2cfc" Stencil="System.Storyboarding.Icons" StencilRevisionId="05cd6d03-c0b2-488e-98a7-d68de69a2cfc" StencilVersion="0.1"/>
</Control>
</file>

<file path=customXml/item9.xml><?xml version="1.0" encoding="utf-8"?>
<Control xmlns="http://schemas.microsoft.com/VisualStudio/2011/storyboarding/control/v1.0">
  <Id Name="System.Storyboarding.Common.Text" RevisionId="68ea164d-c1de-47a5-804f-d4d1290fa524" Stencil="System.Storyboarding.Common" StencilRevisionId="68ea164d-c1de-47a5-804f-d4d1290fa524" StencilVersion="0.1"/>
</Control>
</file>

<file path=customXml/itemProps1.xml><?xml version="1.0" encoding="utf-8"?>
<ds:datastoreItem xmlns:ds="http://schemas.openxmlformats.org/officeDocument/2006/customXml" ds:itemID="{D876FCC0-9E7A-48B1-8E50-1A0759F74E0A}">
  <ds:schemaRefs>
    <ds:schemaRef ds:uri="http://schemas.microsoft.com/VisualStudio/2011/storyboarding/control/v1.0"/>
  </ds:schemaRefs>
</ds:datastoreItem>
</file>

<file path=customXml/itemProps10.xml><?xml version="1.0" encoding="utf-8"?>
<ds:datastoreItem xmlns:ds="http://schemas.openxmlformats.org/officeDocument/2006/customXml" ds:itemID="{E83CE332-ECC5-4BAC-A734-C260BE747A0D}">
  <ds:schemaRefs>
    <ds:schemaRef ds:uri="http://schemas.microsoft.com/VisualStudio/2011/storyboarding/control/v1.0"/>
  </ds:schemaRefs>
</ds:datastoreItem>
</file>

<file path=customXml/itemProps11.xml><?xml version="1.0" encoding="utf-8"?>
<ds:datastoreItem xmlns:ds="http://schemas.openxmlformats.org/officeDocument/2006/customXml" ds:itemID="{BCFDDF06-4D2E-4D6D-9A1B-C447B3F4EA67}">
  <ds:schemaRefs>
    <ds:schemaRef ds:uri="http://schemas.microsoft.com/VisualStudio/2011/storyboarding/control/v1.0"/>
  </ds:schemaRefs>
</ds:datastoreItem>
</file>

<file path=customXml/itemProps12.xml><?xml version="1.0" encoding="utf-8"?>
<ds:datastoreItem xmlns:ds="http://schemas.openxmlformats.org/officeDocument/2006/customXml" ds:itemID="{2ED57B16-65F0-4D88-8FC8-86653DF414F3}">
  <ds:schemaRefs>
    <ds:schemaRef ds:uri="http://schemas.microsoft.com/VisualStudio/2011/storyboarding/control/v1.0"/>
  </ds:schemaRefs>
</ds:datastoreItem>
</file>

<file path=customXml/itemProps13.xml><?xml version="1.0" encoding="utf-8"?>
<ds:datastoreItem xmlns:ds="http://schemas.openxmlformats.org/officeDocument/2006/customXml" ds:itemID="{AB8AF5A6-FA45-4246-A67D-74215671FBEF}">
  <ds:schemaRefs>
    <ds:schemaRef ds:uri="http://schemas.microsoft.com/VisualStudio/2011/storyboarding/control/v1.0"/>
  </ds:schemaRefs>
</ds:datastoreItem>
</file>

<file path=customXml/itemProps14.xml><?xml version="1.0" encoding="utf-8"?>
<ds:datastoreItem xmlns:ds="http://schemas.openxmlformats.org/officeDocument/2006/customXml" ds:itemID="{6CA1E503-3BE5-48F9-8903-1F5A0E5B53FA}">
  <ds:schemaRefs>
    <ds:schemaRef ds:uri="http://schemas.microsoft.com/VisualStudio/2011/storyboarding/control/v1.0"/>
  </ds:schemaRefs>
</ds:datastoreItem>
</file>

<file path=customXml/itemProps15.xml><?xml version="1.0" encoding="utf-8"?>
<ds:datastoreItem xmlns:ds="http://schemas.openxmlformats.org/officeDocument/2006/customXml" ds:itemID="{5A6F5145-09F5-421E-ABA8-035D9DF59D73}">
  <ds:schemaRefs>
    <ds:schemaRef ds:uri="http://schemas.microsoft.com/VisualStudio/2011/storyboarding/control/v1.0"/>
  </ds:schemaRefs>
</ds:datastoreItem>
</file>

<file path=customXml/itemProps16.xml><?xml version="1.0" encoding="utf-8"?>
<ds:datastoreItem xmlns:ds="http://schemas.openxmlformats.org/officeDocument/2006/customXml" ds:itemID="{05C8BB45-782C-4141-A21F-408D72D18D5D}">
  <ds:schemaRefs>
    <ds:schemaRef ds:uri="http://schemas.microsoft.com/VisualStudio/2011/storyboarding/control/v1.0"/>
  </ds:schemaRefs>
</ds:datastoreItem>
</file>

<file path=customXml/itemProps2.xml><?xml version="1.0" encoding="utf-8"?>
<ds:datastoreItem xmlns:ds="http://schemas.openxmlformats.org/officeDocument/2006/customXml" ds:itemID="{E1B4178E-F43D-4468-9E96-D2DE35A680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AC2399-F5B1-41EA-8E30-DAE859688A73}">
  <ds:schemaRefs>
    <ds:schemaRef ds:uri="ba2ed06c-bca2-486f-a7a2-4d7d31dd390c"/>
    <ds:schemaRef ds:uri="http://schemas.microsoft.com/office/2006/metadata/properties"/>
    <ds:schemaRef ds:uri="http://schemas.microsoft.com/office/infopath/2007/PartnerControls"/>
    <ds:schemaRef ds:uri="d0cbcecd-a400-41af-a1ba-8d5b653a4844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B64DAF73-E72D-4922-A371-F36E76D5BF01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E654919D-C06F-496F-8CCC-597CB25053F4}"/>
</file>

<file path=customXml/itemProps6.xml><?xml version="1.0" encoding="utf-8"?>
<ds:datastoreItem xmlns:ds="http://schemas.openxmlformats.org/officeDocument/2006/customXml" ds:itemID="{4475BC4D-1BB3-42EE-94C9-1B162D8BAFED}">
  <ds:schemaRefs>
    <ds:schemaRef ds:uri="http://schemas.microsoft.com/VisualStudio/2011/storyboarding/control/v1.0"/>
  </ds:schemaRefs>
</ds:datastoreItem>
</file>

<file path=customXml/itemProps7.xml><?xml version="1.0" encoding="utf-8"?>
<ds:datastoreItem xmlns:ds="http://schemas.openxmlformats.org/officeDocument/2006/customXml" ds:itemID="{366DA436-CE30-453F-9CC1-28AD3B50F144}">
  <ds:schemaRefs>
    <ds:schemaRef ds:uri="http://schemas.microsoft.com/VisualStudio/2011/storyboarding/control/v1.0"/>
  </ds:schemaRefs>
</ds:datastoreItem>
</file>

<file path=customXml/itemProps8.xml><?xml version="1.0" encoding="utf-8"?>
<ds:datastoreItem xmlns:ds="http://schemas.openxmlformats.org/officeDocument/2006/customXml" ds:itemID="{E8B65369-76D4-44B9-8CEB-D454AC76CCEB}">
  <ds:schemaRefs>
    <ds:schemaRef ds:uri="http://schemas.microsoft.com/VisualStudio/2011/storyboarding/control/v1.0"/>
  </ds:schemaRefs>
</ds:datastoreItem>
</file>

<file path=customXml/itemProps9.xml><?xml version="1.0" encoding="utf-8"?>
<ds:datastoreItem xmlns:ds="http://schemas.openxmlformats.org/officeDocument/2006/customXml" ds:itemID="{6089AD14-2AFF-487A-A99A-106B05215CC5}">
  <ds:schemaRefs>
    <ds:schemaRef ds:uri="http://schemas.microsoft.com/VisualStudio/2011/storyboarding/control/v1.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10463</TotalTime>
  <Words>956</Words>
  <Application>Microsoft Office PowerPoint</Application>
  <PresentationFormat>Widescreen</PresentationFormat>
  <Paragraphs>134</Paragraphs>
  <Slides>26</Slides>
  <Notes>26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Segoe UI Light</vt:lpstr>
      <vt:lpstr>Univers</vt:lpstr>
      <vt:lpstr>Univers 47 CondensedLight</vt:lpstr>
      <vt:lpstr>1_Motív Office</vt:lpstr>
      <vt:lpstr>iNGs_Geo ver. 11.70  prehľad noviniek od verzie 11.00</vt:lpstr>
      <vt:lpstr>novinky</vt:lpstr>
      <vt:lpstr>nástroj Spájanie bodov</vt:lpstr>
      <vt:lpstr>PowerPoint Presentation</vt:lpstr>
      <vt:lpstr>nástroj Spájanie prvkov</vt:lpstr>
      <vt:lpstr>PowerPoint Presentation</vt:lpstr>
      <vt:lpstr>vylepšený nástroj Import bodov</vt:lpstr>
      <vt:lpstr>nový nástroj Priemet bodov na os</vt:lpstr>
      <vt:lpstr>PowerPoint Presentation</vt:lpstr>
      <vt:lpstr>nový nástroj Vytýčenie bodu od osi</vt:lpstr>
      <vt:lpstr>PowerPoint Presentation</vt:lpstr>
      <vt:lpstr>nový nástroj Vyfarbenie parciel</vt:lpstr>
      <vt:lpstr>PowerPoint Presentation</vt:lpstr>
      <vt:lpstr>nový nástroj Poznámky z LV</vt:lpstr>
      <vt:lpstr>PowerPoint Presentation</vt:lpstr>
      <vt:lpstr>nový nástroj Zlúčenie povrchov</vt:lpstr>
      <vt:lpstr>PowerPoint Presentation</vt:lpstr>
      <vt:lpstr>nový nástroj Perimeter trojuholníkovej siete</vt:lpstr>
      <vt:lpstr>PowerPoint Presentation</vt:lpstr>
      <vt:lpstr>vylepšený nástroj Umiestnenie rezu na os</vt:lpstr>
      <vt:lpstr>PowerPoint Presentation</vt:lpstr>
      <vt:lpstr>nový nástroj Staničenie osi</vt:lpstr>
      <vt:lpstr>PowerPoint Presentation</vt:lpstr>
      <vt:lpstr>zvýšenie limitov</vt:lpstr>
      <vt:lpstr>licencovanie iNGs_Geo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iNGs_Geo ver. 11.00</dc:title>
  <dc:creator>Palo</dc:creator>
  <cp:keywords>iNGs_Geo polohopis výškopis VGI</cp:keywords>
  <cp:lastModifiedBy>Pavel Bezak</cp:lastModifiedBy>
  <cp:revision>896</cp:revision>
  <cp:lastPrinted>2016-09-07T14:43:34Z</cp:lastPrinted>
  <dcterms:created xsi:type="dcterms:W3CDTF">2013-04-05T23:55:51Z</dcterms:created>
  <dcterms:modified xsi:type="dcterms:W3CDTF">2025-05-18T21:35:48Z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0x0101000EE53F8208721F40820A6DE7F22D2889</vt:lpwstr>
  </property>
  <property fmtid="{D5CDD505-2E9C-101B-9397-08002B2CF9AE}" pid="3" name="Tfs.IsStoryboard">
    <vt:bool>true</vt:bool>
  </property>
</Properties>
</file>